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4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42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50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14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81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55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044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31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2408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91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787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A185-D009-401D-86A8-4960597DAC81}" type="datetimeFigureOut">
              <a:rPr lang="it-IT" smtClean="0"/>
              <a:t>08/03/2017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5B1A3-3618-48C3-B977-400FA9583A6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06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7595" y="964995"/>
            <a:ext cx="2916000" cy="2388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56405" y="1597940"/>
            <a:ext cx="807919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800" dirty="0" smtClean="0"/>
          </a:p>
          <a:p>
            <a:pPr algn="ctr"/>
            <a:r>
              <a:rPr lang="it-IT" sz="1400" b="1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LUISS, Fondazione </a:t>
            </a:r>
            <a:r>
              <a:rPr lang="it-IT" sz="1400" b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Bruno Visentini e Nextam Partners</a:t>
            </a:r>
          </a:p>
          <a:p>
            <a:pPr algn="ctr"/>
            <a:r>
              <a:rPr lang="it-IT" sz="1400" b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sono liete di invitare la SV mercoledì 15 marzo 2017 ore 15 in Via Bigli, 11/A Milano </a:t>
            </a:r>
            <a:r>
              <a:rPr lang="it-IT" sz="1400" b="1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al </a:t>
            </a:r>
            <a:r>
              <a:rPr lang="it-IT" sz="1400" b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seminario</a:t>
            </a:r>
          </a:p>
          <a:p>
            <a:pPr algn="ctr"/>
            <a:r>
              <a:rPr lang="it-IT" sz="1400" b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/>
            </a:r>
            <a:br>
              <a:rPr lang="it-IT" sz="1400" b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</a:br>
            <a:r>
              <a:rPr lang="it-IT" sz="1300" b="1" i="1" dirty="0">
                <a:solidFill>
                  <a:srgbClr val="700000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Le differenti filosofie di amministrazione delle Società per Azioni</a:t>
            </a:r>
            <a:endParaRPr lang="it-IT" sz="1300" b="1" i="1" dirty="0">
              <a:solidFill>
                <a:srgbClr val="70000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algn="ctr"/>
            <a:endParaRPr lang="it-IT" sz="1400" dirty="0" smtClean="0"/>
          </a:p>
          <a:p>
            <a:pPr algn="ctr"/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Presiede Dott. Vincenzo </a:t>
            </a:r>
            <a:r>
              <a:rPr lang="it-IT" sz="1400" dirty="0" err="1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Salafia</a:t>
            </a:r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, Direttore della Rivista Le Società 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1400" b="1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L’amministrazione </a:t>
            </a:r>
            <a:r>
              <a:rPr lang="it-IT" sz="1400" b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delle società per azioni a 15 anni dalla riforma del diritto societario </a:t>
            </a:r>
          </a:p>
          <a:p>
            <a:pPr algn="ctr"/>
            <a:r>
              <a:rPr lang="it-IT" sz="1400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Introduce Prof</a:t>
            </a:r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. </a:t>
            </a:r>
            <a:r>
              <a:rPr lang="it-IT" sz="1400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Avv</a:t>
            </a:r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. Gustavo Visentini, </a:t>
            </a:r>
            <a:r>
              <a:rPr lang="it-IT" sz="1400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LUISS, Direttore Scientifico Fondazione Bruno Visentini</a:t>
            </a:r>
            <a:endParaRPr lang="it-IT" sz="1400" dirty="0">
              <a:solidFill>
                <a:srgbClr val="20202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algn="ctr"/>
            <a:endParaRPr lang="it-IT" sz="1400" dirty="0" smtClean="0">
              <a:solidFill>
                <a:srgbClr val="20202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it-IT" sz="1400" b="1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La </a:t>
            </a:r>
            <a:r>
              <a:rPr lang="it-IT" sz="1400" b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gestione delle società aperte e vigilate tra aspettative del mercato e rapporti con le autorità di controllo </a:t>
            </a:r>
          </a:p>
          <a:p>
            <a:pPr algn="ctr"/>
            <a:r>
              <a:rPr lang="it-IT" sz="1400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Prof</a:t>
            </a:r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. </a:t>
            </a:r>
            <a:r>
              <a:rPr lang="it-IT" sz="1400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Avv</a:t>
            </a:r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. Andrea Perrone, Università Cattolica </a:t>
            </a:r>
          </a:p>
          <a:p>
            <a:pPr algn="ctr"/>
            <a:endParaRPr lang="it-IT" sz="1400" b="1" dirty="0" smtClean="0">
              <a:solidFill>
                <a:srgbClr val="20202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it-IT" sz="1400" b="1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La </a:t>
            </a:r>
            <a:r>
              <a:rPr lang="it-IT" sz="1400" b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responsabilità degli organi societari nei contesti di gruppo  </a:t>
            </a:r>
          </a:p>
          <a:p>
            <a:pPr algn="ctr"/>
            <a:r>
              <a:rPr lang="it-IT" sz="1400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Dott</a:t>
            </a:r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. Angelo Mambriani, Magistrato</a:t>
            </a:r>
          </a:p>
          <a:p>
            <a:pPr algn="ctr"/>
            <a:endParaRPr lang="it-IT" sz="1400" b="1" dirty="0" smtClean="0">
              <a:solidFill>
                <a:srgbClr val="20202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it-IT" sz="1400" b="1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Le </a:t>
            </a:r>
            <a:r>
              <a:rPr lang="it-IT" sz="1400" b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aspettative del mercato e delle autorità nel controllo legale e contabile dei conti</a:t>
            </a:r>
          </a:p>
          <a:p>
            <a:pPr algn="ctr"/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A</a:t>
            </a:r>
            <a:r>
              <a:rPr lang="it-IT" sz="1400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vv</a:t>
            </a:r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. Francesco Salerno, Studio Associato (KPMG)</a:t>
            </a:r>
          </a:p>
          <a:p>
            <a:pPr algn="ctr"/>
            <a:endParaRPr lang="it-IT" sz="1400" b="1" dirty="0" smtClean="0">
              <a:solidFill>
                <a:srgbClr val="20202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it-IT" sz="1400" b="1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La </a:t>
            </a:r>
            <a:r>
              <a:rPr lang="it-IT" sz="1400" b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gestione della crisi </a:t>
            </a:r>
          </a:p>
          <a:p>
            <a:pPr algn="ctr"/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D</a:t>
            </a:r>
            <a:r>
              <a:rPr lang="it-IT" sz="1400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ott</a:t>
            </a:r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. Roberto Fontana, </a:t>
            </a:r>
            <a:r>
              <a:rPr lang="it-IT" sz="1400" dirty="0" smtClean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Magistrato</a:t>
            </a:r>
            <a:endParaRPr lang="it-IT" sz="1400" dirty="0">
              <a:solidFill>
                <a:srgbClr val="20202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901" y="861939"/>
            <a:ext cx="1908000" cy="513026"/>
          </a:xfrm>
          <a:prstGeom prst="rect">
            <a:avLst/>
          </a:prstGeom>
        </p:spPr>
      </p:pic>
      <p:pic>
        <p:nvPicPr>
          <p:cNvPr id="8" name="Immagin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132" y="385689"/>
            <a:ext cx="241200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646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84175" y="1576873"/>
            <a:ext cx="1047878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it-IT" sz="1400" dirty="0">
              <a:solidFill>
                <a:srgbClr val="20202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400" dirty="0"/>
              <a:t>Parteciperà anche il </a:t>
            </a:r>
            <a:r>
              <a:rPr lang="it-IT" sz="1400" dirty="0" smtClean="0"/>
              <a:t>Prof</a:t>
            </a:r>
            <a:r>
              <a:rPr lang="it-IT" sz="1400" dirty="0"/>
              <a:t>. </a:t>
            </a:r>
            <a:r>
              <a:rPr lang="it-IT" sz="1400" dirty="0" smtClean="0"/>
              <a:t>Avv</a:t>
            </a:r>
            <a:r>
              <a:rPr lang="it-IT" sz="1400" dirty="0"/>
              <a:t>. Andrea Palazzolo, </a:t>
            </a:r>
            <a:r>
              <a:rPr lang="it-IT" sz="1400" dirty="0" smtClean="0"/>
              <a:t>LUISS e nel </a:t>
            </a:r>
            <a:r>
              <a:rPr lang="it-IT" sz="1400" dirty="0"/>
              <a:t>corso del convegno saranno presentati i volumi della Collana dedicata al Diritto Commerciale diretta dal </a:t>
            </a:r>
            <a:r>
              <a:rPr lang="it-IT" sz="1400" dirty="0" smtClean="0"/>
              <a:t>Prof</a:t>
            </a:r>
            <a:r>
              <a:rPr lang="it-IT" sz="1400" dirty="0"/>
              <a:t>. </a:t>
            </a:r>
            <a:r>
              <a:rPr lang="it-IT" sz="1400" dirty="0" smtClean="0"/>
              <a:t>Avv</a:t>
            </a:r>
            <a:r>
              <a:rPr lang="it-IT" sz="1400" dirty="0"/>
              <a:t>. Gustavo Visentini edita da </a:t>
            </a:r>
            <a:r>
              <a:rPr lang="it-IT" sz="1400" dirty="0" err="1"/>
              <a:t>DiKe</a:t>
            </a:r>
            <a:r>
              <a:rPr lang="it-IT" sz="1400" dirty="0"/>
              <a:t> Giuridica: </a:t>
            </a:r>
            <a:endParaRPr lang="it-IT" sz="1400" dirty="0" smtClean="0"/>
          </a:p>
          <a:p>
            <a:pPr>
              <a:lnSpc>
                <a:spcPct val="150000"/>
              </a:lnSpc>
            </a:pPr>
            <a:endParaRPr lang="it-IT" sz="1400" dirty="0"/>
          </a:p>
          <a:p>
            <a:pPr>
              <a:lnSpc>
                <a:spcPct val="150000"/>
              </a:lnSpc>
            </a:pPr>
            <a:r>
              <a:rPr lang="it-IT" sz="1400" b="1" dirty="0" smtClean="0"/>
              <a:t>1) L’amministrazione </a:t>
            </a:r>
            <a:r>
              <a:rPr lang="it-IT" sz="1400" b="1" dirty="0"/>
              <a:t>della società per azioni</a:t>
            </a:r>
            <a:r>
              <a:rPr lang="it-IT" sz="1400" dirty="0"/>
              <a:t>, di Gustavo Visentini </a:t>
            </a:r>
            <a:r>
              <a:rPr lang="it-IT" sz="1400" dirty="0" smtClean="0"/>
              <a:t> </a:t>
            </a:r>
          </a:p>
          <a:p>
            <a:pPr>
              <a:lnSpc>
                <a:spcPct val="150000"/>
              </a:lnSpc>
            </a:pPr>
            <a:endParaRPr lang="it-IT" sz="1400" dirty="0"/>
          </a:p>
          <a:p>
            <a:pPr>
              <a:lnSpc>
                <a:spcPct val="150000"/>
              </a:lnSpc>
            </a:pPr>
            <a:r>
              <a:rPr lang="it-IT" sz="1400" b="1" dirty="0" smtClean="0"/>
              <a:t>2) </a:t>
            </a:r>
            <a:r>
              <a:rPr lang="it-IT" sz="1400" b="1" dirty="0"/>
              <a:t>Manuale di Diritto Commerciale,</a:t>
            </a:r>
            <a:r>
              <a:rPr lang="it-IT" sz="1400" dirty="0"/>
              <a:t> di Gustavo Visentini e Andrea Palazzolo </a:t>
            </a:r>
            <a:endParaRPr lang="it-IT" sz="1400" dirty="0" smtClean="0"/>
          </a:p>
          <a:p>
            <a:endParaRPr lang="it-IT" sz="1400" dirty="0"/>
          </a:p>
          <a:p>
            <a:pPr lvl="0">
              <a:lnSpc>
                <a:spcPct val="150000"/>
              </a:lnSpc>
            </a:pPr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Ai partecipanti al convegno verranno rilasciati crediti formativi secondo le prescrizioni del Regolamento del Consiglio Nazionale Forense per la formazione continua. </a:t>
            </a:r>
          </a:p>
          <a:p>
            <a:pPr lvl="0">
              <a:lnSpc>
                <a:spcPct val="150000"/>
              </a:lnSpc>
            </a:pPr>
            <a:r>
              <a:rPr lang="it-IT" sz="1400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La partecipazione è gratuita.</a:t>
            </a:r>
          </a:p>
          <a:p>
            <a:pPr lvl="0">
              <a:lnSpc>
                <a:spcPct val="150000"/>
              </a:lnSpc>
            </a:pPr>
            <a:r>
              <a:rPr lang="it-IT" sz="1400" b="1" i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Modalità d’iscrizione: via e-mail all’indirizzo convegno15marzo@gmail.com</a:t>
            </a:r>
          </a:p>
          <a:p>
            <a:pPr lvl="0">
              <a:lnSpc>
                <a:spcPct val="150000"/>
              </a:lnSpc>
            </a:pPr>
            <a:r>
              <a:rPr lang="it-IT" sz="1400" b="1" i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Termine per iscrizione/presentazione della domanda di partecipazione: 14/03/2017</a:t>
            </a:r>
          </a:p>
          <a:p>
            <a:pPr lvl="0">
              <a:lnSpc>
                <a:spcPct val="150000"/>
              </a:lnSpc>
            </a:pPr>
            <a:r>
              <a:rPr lang="it-IT" sz="1400" b="1" i="1" dirty="0">
                <a:solidFill>
                  <a:srgbClr val="20202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Per informazioni: tel. 02.67644829</a:t>
            </a:r>
          </a:p>
          <a:p>
            <a:endParaRPr lang="it-IT" sz="1400" dirty="0"/>
          </a:p>
          <a:p>
            <a:pPr lvl="0"/>
            <a:endParaRPr lang="it-IT" sz="1400" dirty="0" smtClean="0">
              <a:solidFill>
                <a:srgbClr val="20202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lvl="0"/>
            <a:endParaRPr lang="it-IT" sz="1400" dirty="0">
              <a:solidFill>
                <a:srgbClr val="20202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901" y="861939"/>
            <a:ext cx="1908000" cy="513026"/>
          </a:xfrm>
          <a:prstGeom prst="rect">
            <a:avLst/>
          </a:prstGeom>
        </p:spPr>
      </p:pic>
      <p:pic>
        <p:nvPicPr>
          <p:cNvPr id="11" name="Immagine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132" y="385689"/>
            <a:ext cx="24120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7595" y="964995"/>
            <a:ext cx="2916000" cy="23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89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140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Maura De Ruvo</dc:creator>
  <cp:lastModifiedBy>Petti Alessandro</cp:lastModifiedBy>
  <cp:revision>33</cp:revision>
  <cp:lastPrinted>2017-03-06T15:01:06Z</cp:lastPrinted>
  <dcterms:created xsi:type="dcterms:W3CDTF">2017-02-16T09:20:15Z</dcterms:created>
  <dcterms:modified xsi:type="dcterms:W3CDTF">2017-03-08T13:57:32Z</dcterms:modified>
</cp:coreProperties>
</file>